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0" r:id="rId4"/>
    <p:sldId id="263" r:id="rId5"/>
    <p:sldId id="279" r:id="rId6"/>
    <p:sldId id="280" r:id="rId7"/>
    <p:sldId id="264" r:id="rId8"/>
    <p:sldId id="267" r:id="rId9"/>
    <p:sldId id="274" r:id="rId10"/>
    <p:sldId id="277" r:id="rId11"/>
    <p:sldId id="27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70" d="100"/>
          <a:sy n="70" d="100"/>
        </p:scale>
        <p:origin x="-834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920E-86AA-4B12-80B7-A0598718F366}" type="datetimeFigureOut">
              <a:rPr lang="pt-BR" smtClean="0"/>
              <a:pPr/>
              <a:t>02/08/2016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8C5A-85C3-4230-B369-779A2FD296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45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920E-86AA-4B12-80B7-A0598718F366}" type="datetimeFigureOut">
              <a:rPr lang="pt-BR" smtClean="0"/>
              <a:pPr/>
              <a:t>02/08/2016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8C5A-85C3-4230-B369-779A2FD296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472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920E-86AA-4B12-80B7-A0598718F366}" type="datetimeFigureOut">
              <a:rPr lang="pt-BR" smtClean="0"/>
              <a:pPr/>
              <a:t>02/08/2016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8C5A-85C3-4230-B369-779A2FD296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4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920E-86AA-4B12-80B7-A0598718F366}" type="datetimeFigureOut">
              <a:rPr lang="pt-BR" smtClean="0"/>
              <a:pPr/>
              <a:t>02/08/2016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8C5A-85C3-4230-B369-779A2FD296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218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920E-86AA-4B12-80B7-A0598718F366}" type="datetimeFigureOut">
              <a:rPr lang="pt-BR" smtClean="0"/>
              <a:pPr/>
              <a:t>02/08/2016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8C5A-85C3-4230-B369-779A2FD296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716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920E-86AA-4B12-80B7-A0598718F366}" type="datetimeFigureOut">
              <a:rPr lang="pt-BR" smtClean="0"/>
              <a:pPr/>
              <a:t>02/08/2016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8C5A-85C3-4230-B369-779A2FD296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614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920E-86AA-4B12-80B7-A0598718F366}" type="datetimeFigureOut">
              <a:rPr lang="pt-BR" smtClean="0"/>
              <a:pPr/>
              <a:t>02/08/2016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8C5A-85C3-4230-B369-779A2FD296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866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920E-86AA-4B12-80B7-A0598718F366}" type="datetimeFigureOut">
              <a:rPr lang="pt-BR" smtClean="0"/>
              <a:pPr/>
              <a:t>02/08/2016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8C5A-85C3-4230-B369-779A2FD296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440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920E-86AA-4B12-80B7-A0598718F366}" type="datetimeFigureOut">
              <a:rPr lang="pt-BR" smtClean="0"/>
              <a:pPr/>
              <a:t>02/08/2016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8C5A-85C3-4230-B369-779A2FD296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820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920E-86AA-4B12-80B7-A0598718F366}" type="datetimeFigureOut">
              <a:rPr lang="pt-BR" smtClean="0"/>
              <a:pPr/>
              <a:t>02/08/2016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8C5A-85C3-4230-B369-779A2FD296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332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920E-86AA-4B12-80B7-A0598718F366}" type="datetimeFigureOut">
              <a:rPr lang="pt-BR" smtClean="0"/>
              <a:pPr/>
              <a:t>02/08/2016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8C5A-85C3-4230-B369-779A2FD296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640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920E-86AA-4B12-80B7-A0598718F366}" type="datetimeFigureOut">
              <a:rPr lang="pt-BR" smtClean="0"/>
              <a:pPr/>
              <a:t>02/08/2016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78C5A-85C3-4230-B369-779A2FD296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57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27584" y="548680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Pontifícia Universidade Católica de Goiás</a:t>
            </a:r>
          </a:p>
          <a:p>
            <a:pPr algn="ctr"/>
            <a:r>
              <a:rPr lang="pt-BR" sz="3200" dirty="0" smtClean="0"/>
              <a:t>Departamento de Engenharia</a:t>
            </a:r>
          </a:p>
          <a:p>
            <a:pPr algn="ctr"/>
            <a:endParaRPr lang="pt-BR" sz="3200" dirty="0" smtClean="0"/>
          </a:p>
          <a:p>
            <a:r>
              <a:rPr lang="pt-BR" sz="3200" dirty="0" smtClean="0"/>
              <a:t>Curso: Engenharia de Produção</a:t>
            </a:r>
          </a:p>
          <a:p>
            <a:r>
              <a:rPr lang="pt-BR" sz="3200" dirty="0" smtClean="0"/>
              <a:t>Disciplina: Processos de Fabricação I</a:t>
            </a:r>
          </a:p>
          <a:p>
            <a:r>
              <a:rPr lang="pt-BR" sz="3200" dirty="0" smtClean="0"/>
              <a:t>Prof. Jorge Marques dos Anjos</a:t>
            </a:r>
            <a:endParaRPr lang="pt-BR" sz="32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8208912" cy="180949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Aula 14</a:t>
            </a:r>
          </a:p>
          <a:p>
            <a:endParaRPr lang="pt-BR" dirty="0" smtClean="0"/>
          </a:p>
          <a:p>
            <a:r>
              <a:rPr lang="pt-BR" dirty="0" smtClean="0"/>
              <a:t>Torneamento – Velocidade de Corte</a:t>
            </a:r>
            <a:endParaRPr lang="pt-BR" dirty="0"/>
          </a:p>
          <a:p>
            <a:r>
              <a:rPr lang="pt-BR" sz="2000" dirty="0" smtClean="0"/>
              <a:t>Slides gentilmente cedidos pelo prof. Vitor, com adaptações minhas.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pt-BR" dirty="0" smtClean="0"/>
              <a:t>Determine o avanço e tempo de corte para uma passada de desbaste de 1,5 mm de profundidade, em torneamento cilíndrico, de um tarugo de aço 1020 de 200 mm de diâmetro e 400 mm de comprimento, utilizando ferramenta de HSS</a:t>
            </a:r>
            <a:r>
              <a:rPr lang="pt-BR" dirty="0"/>
              <a:t> </a:t>
            </a:r>
            <a:r>
              <a:rPr lang="pt-BR" dirty="0" smtClean="0"/>
              <a:t>e um torno de 4 CV, 0,7 de eficiência e com as seguintes velocidades disponíveis: 30, 50, 90, 120, 180, 250, 380, 500, 750, 900 RPM.</a:t>
            </a:r>
          </a:p>
          <a:p>
            <a:pPr marL="514350" indent="-514350">
              <a:buAutoNum type="arabicParenR"/>
            </a:pPr>
            <a:r>
              <a:rPr lang="pt-BR" dirty="0" smtClean="0"/>
              <a:t>Reconsidere o exercício 1: se for necessário reduzir o diâmetro de 200 para 180 mm (apenas desbaste) e sabendo-se que o operador gasta 3 minutos de ajustes antes de iniciar uma nova passada, qual será o tempo de usinagem de desbaste deste cilindro?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72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3) Após acabamento, a peça (questões 1 e 2) ficará com 178,8 </a:t>
            </a:r>
            <a:r>
              <a:rPr lang="pt-BR" dirty="0" err="1" smtClean="0"/>
              <a:t>mm.</a:t>
            </a:r>
            <a:r>
              <a:rPr lang="pt-BR" dirty="0" smtClean="0"/>
              <a:t> Determine o tempo total de usinagem desta peça, considerando que além dos ajustes, na etapa final o operador gasta mais 2 minutos para inspeção dimensional e calibração. O avanço de acabamento é 0,2 mm/volta.</a:t>
            </a:r>
          </a:p>
          <a:p>
            <a:pPr marL="0" indent="0">
              <a:buNone/>
            </a:pPr>
            <a:r>
              <a:rPr lang="pt-BR" dirty="0" smtClean="0"/>
              <a:t>4) Separe os tempos em tempo de corte e tempo passivo e analise-os. Que alternativas você poderia sugerir para obter uma redução </a:t>
            </a:r>
            <a:r>
              <a:rPr lang="pt-BR" dirty="0" err="1" smtClean="0"/>
              <a:t>significatica</a:t>
            </a:r>
            <a:r>
              <a:rPr lang="pt-BR" dirty="0" smtClean="0"/>
              <a:t>  no tempo de usinagem da peça em questão?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462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Velocidade de corte (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Vc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 no torneamento e em outras usinagens por rotação.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pt-BR" b="1" dirty="0" smtClean="0">
                    <a:latin typeface="Arial" pitchFamily="34" charset="0"/>
                    <a:cs typeface="Arial" pitchFamily="34" charset="0"/>
                  </a:rPr>
                  <a:t>Velocidade de corte com Movimento de Rotação (</a:t>
                </a:r>
                <a:r>
                  <a:rPr lang="pt-BR" b="1" dirty="0" err="1" smtClean="0">
                    <a:latin typeface="Arial" pitchFamily="34" charset="0"/>
                    <a:cs typeface="Arial" pitchFamily="34" charset="0"/>
                  </a:rPr>
                  <a:t>Vc</a:t>
                </a:r>
                <a:r>
                  <a:rPr lang="pt-BR" b="1" dirty="0" smtClean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pt-BR" dirty="0" smtClean="0">
                    <a:latin typeface="Arial" pitchFamily="34" charset="0"/>
                    <a:cs typeface="Arial" pitchFamily="34" charset="0"/>
                  </a:rPr>
                  <a:t>com movimentos de rotação como torneamento, furação e </a:t>
                </a:r>
                <a:r>
                  <a:rPr lang="pt-BR" dirty="0" err="1" smtClean="0">
                    <a:latin typeface="Arial" pitchFamily="34" charset="0"/>
                    <a:cs typeface="Arial" pitchFamily="34" charset="0"/>
                  </a:rPr>
                  <a:t>fresamento</a:t>
                </a:r>
                <a:r>
                  <a:rPr lang="pt-BR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>
                  <a:buNone/>
                </a:pPr>
                <a:endParaRPr lang="pt-BR" sz="13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0" i="1" smtClean="0">
                          <a:solidFill>
                            <a:srgbClr val="C00000"/>
                          </a:solidFill>
                          <a:latin typeface="Cambria Math"/>
                          <a:cs typeface="Arial" pitchFamily="34" charset="0"/>
                        </a:rPr>
                        <m:t>𝑉𝑐</m:t>
                      </m:r>
                      <m:r>
                        <a:rPr lang="pt-BR" sz="4000" b="0" i="1" smtClean="0">
                          <a:solidFill>
                            <a:srgbClr val="C0000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pt-BR" sz="4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pt-BR" sz="4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𝜋</m:t>
                          </m:r>
                          <m:r>
                            <a:rPr lang="pt-BR" sz="4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𝑑𝑛</m:t>
                          </m:r>
                        </m:num>
                        <m:den>
                          <m:r>
                            <a:rPr lang="pt-BR" sz="4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pt-BR" sz="4000" b="0" dirty="0" smtClean="0">
                  <a:solidFill>
                    <a:srgbClr val="C0000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pt-BR" sz="1500" b="0" dirty="0" smtClean="0">
                  <a:solidFill>
                    <a:srgbClr val="C0000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>
                  <a:buNone/>
                </a:pPr>
                <a:r>
                  <a:rPr lang="pt-BR" dirty="0">
                    <a:latin typeface="Arial" pitchFamily="34" charset="0"/>
                    <a:cs typeface="Arial" pitchFamily="34" charset="0"/>
                  </a:rPr>
                  <a:t>d = diâmetro </a:t>
                </a:r>
                <a:r>
                  <a:rPr lang="pt-BR" dirty="0" smtClean="0">
                    <a:latin typeface="Arial" pitchFamily="34" charset="0"/>
                    <a:cs typeface="Arial" pitchFamily="34" charset="0"/>
                  </a:rPr>
                  <a:t>do elemento em rotação; isto é, a peça ou a ferramenta (broca/fresa) em </a:t>
                </a:r>
                <a:r>
                  <a:rPr lang="pt-BR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mm</a:t>
                </a:r>
                <a:endParaRPr lang="pt-BR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r>
                  <a:rPr lang="pt-BR" dirty="0">
                    <a:latin typeface="Arial" pitchFamily="34" charset="0"/>
                    <a:cs typeface="Arial" pitchFamily="34" charset="0"/>
                  </a:rPr>
                  <a:t>n = nº de rotação por minuto </a:t>
                </a:r>
                <a:r>
                  <a:rPr lang="pt-BR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pt-BR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rpm</a:t>
                </a:r>
                <a:r>
                  <a:rPr lang="pt-BR" dirty="0" smtClean="0">
                    <a:latin typeface="Arial" pitchFamily="34" charset="0"/>
                    <a:cs typeface="Arial" pitchFamily="34" charset="0"/>
                  </a:rPr>
                  <a:t>)</a:t>
                </a:r>
              </a:p>
              <a:p>
                <a:pPr>
                  <a:buNone/>
                </a:pPr>
                <a:r>
                  <a:rPr lang="pt-BR" dirty="0" err="1" smtClean="0">
                    <a:latin typeface="Arial" pitchFamily="34" charset="0"/>
                    <a:cs typeface="Arial" pitchFamily="34" charset="0"/>
                  </a:rPr>
                  <a:t>Vc</a:t>
                </a:r>
                <a:r>
                  <a:rPr lang="pt-BR" dirty="0" smtClean="0">
                    <a:latin typeface="Arial" pitchFamily="34" charset="0"/>
                    <a:cs typeface="Arial" pitchFamily="34" charset="0"/>
                  </a:rPr>
                  <a:t> = velocidade de corte em</a:t>
                </a:r>
                <a:r>
                  <a:rPr lang="pt-BR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m/min</a:t>
                </a:r>
                <a:endParaRPr lang="pt-BR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pt-BR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pt-BR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2156" r="-103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377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Tabelas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 descr="VELOCIDA DE CORTE - TOR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280168"/>
            <a:ext cx="7072362" cy="535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8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Velocidade de avanço (Va)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Velocidade de avanço (Va):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é o percurso de avanço da peça ou da ferramenta em mm/min.</a:t>
            </a:r>
          </a:p>
          <a:p>
            <a:pPr marL="0" indent="0">
              <a:buNone/>
            </a:pP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pt-BR" sz="36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pt-BR" sz="36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3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.n</a:t>
            </a:r>
            <a:endParaRPr lang="pt-BR" sz="3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pt-BR" sz="2400" baseline="-250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= Velocidade de avanço em 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mm/min</a:t>
            </a:r>
          </a:p>
          <a:p>
            <a:pPr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= Avanço em 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mm/rotação (mm/volta)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 = Rotação por minuto (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rpm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). Frequência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5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Tempo de corte (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Tc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Torneamento </a:t>
            </a:r>
            <a:r>
              <a:rPr lang="pt-BR" dirty="0">
                <a:latin typeface="Arial" pitchFamily="34" charset="0"/>
                <a:cs typeface="Arial" pitchFamily="34" charset="0"/>
              </a:rPr>
              <a:t>cilíndrico.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866" y="1415836"/>
            <a:ext cx="3283630" cy="22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91264" cy="452596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Torneamento longitudinal</a:t>
                </a:r>
              </a:p>
              <a:p>
                <a:pPr marL="0" indent="0" algn="ctr">
                  <a:buNone/>
                </a:pPr>
                <a:endParaRPr lang="pt-BR" sz="1800" dirty="0" smtClean="0">
                  <a:latin typeface="Cambria Math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1" i="1" dirty="0" smtClean="0">
                        <a:latin typeface="Cambria Math"/>
                        <a:cs typeface="Arial" pitchFamily="34" charset="0"/>
                      </a:rPr>
                      <m:t>𝑻𝒄</m:t>
                    </m:r>
                    <m:r>
                      <a:rPr lang="pt-BR" b="1" i="1" dirty="0">
                        <a:latin typeface="Cambria Math"/>
                        <a:cs typeface="Arial" pitchFamily="34" charset="0"/>
                      </a:rPr>
                      <m:t> =</m:t>
                    </m:r>
                    <m:f>
                      <m:fPr>
                        <m:ctrlPr>
                          <a:rPr lang="pt-BR" b="1" i="1" dirty="0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pt-BR" b="1" i="1" dirty="0" smtClean="0">
                            <a:latin typeface="Cambria Math"/>
                            <a:cs typeface="Arial" pitchFamily="34" charset="0"/>
                          </a:rPr>
                          <m:t>𝑳</m:t>
                        </m:r>
                      </m:num>
                      <m:den>
                        <m:r>
                          <a:rPr lang="pt-BR" b="1" i="1" dirty="0" err="1">
                            <a:latin typeface="Cambria Math"/>
                            <a:cs typeface="Arial" pitchFamily="34" charset="0"/>
                          </a:rPr>
                          <m:t>𝑽</m:t>
                        </m:r>
                        <m:r>
                          <a:rPr lang="pt-BR" b="1" i="1" dirty="0" smtClean="0">
                            <a:latin typeface="Cambria Math"/>
                            <a:cs typeface="Arial" pitchFamily="34" charset="0"/>
                          </a:rPr>
                          <m:t>𝒂</m:t>
                        </m:r>
                      </m:den>
                    </m:f>
                    <m:r>
                      <a:rPr lang="pt-BR" b="1" i="1" dirty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pt-BR" b="1" i="1" dirty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pt-BR" b="1" i="1" dirty="0">
                            <a:latin typeface="Cambria Math"/>
                            <a:cs typeface="Arial" pitchFamily="34" charset="0"/>
                          </a:rPr>
                          <m:t>𝑳</m:t>
                        </m:r>
                      </m:num>
                      <m:den>
                        <m:r>
                          <a:rPr lang="pt-BR" b="1" i="1" dirty="0" err="1">
                            <a:latin typeface="Cambria Math"/>
                            <a:cs typeface="Arial" pitchFamily="34" charset="0"/>
                          </a:rPr>
                          <m:t>𝒂𝒏</m:t>
                        </m:r>
                      </m:den>
                    </m:f>
                    <m:r>
                      <a:rPr lang="pt-BR" b="1" i="1" dirty="0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pt-BR" b="1" dirty="0">
                    <a:latin typeface="Arial" pitchFamily="34" charset="0"/>
                    <a:cs typeface="Arial" pitchFamily="34" charset="0"/>
                  </a:rPr>
                  <a:t>(min)</a:t>
                </a:r>
              </a:p>
              <a:p>
                <a:endParaRPr lang="pt-BR" sz="1200" b="1" dirty="0">
                  <a:latin typeface="Arial" pitchFamily="34" charset="0"/>
                  <a:cs typeface="Arial" pitchFamily="34" charset="0"/>
                </a:endParaRP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pt-BR" sz="3200" b="0" i="1" dirty="0">
                        <a:latin typeface="Cambria Math"/>
                        <a:cs typeface="Arial" pitchFamily="34" charset="0"/>
                      </a:rPr>
                      <m:t>𝐿</m:t>
                    </m:r>
                  </m:oMath>
                </a14:m>
                <a:r>
                  <a:rPr lang="pt-BR" sz="3000" dirty="0">
                    <a:latin typeface="Arial" pitchFamily="34" charset="0"/>
                    <a:cs typeface="Arial" pitchFamily="34" charset="0"/>
                  </a:rPr>
                  <a:t> = comprimento da usinagem (mm)</a:t>
                </a: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pt-BR" sz="3200" b="0" i="1" dirty="0">
                        <a:latin typeface="Cambria Math"/>
                        <a:cs typeface="Arial" pitchFamily="34" charset="0"/>
                      </a:rPr>
                      <m:t>𝑎</m:t>
                    </m:r>
                  </m:oMath>
                </a14:m>
                <a:r>
                  <a:rPr lang="pt-BR" sz="3200" dirty="0"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pt-BR" sz="3200" dirty="0" smtClean="0">
                    <a:latin typeface="Arial" pitchFamily="34" charset="0"/>
                    <a:cs typeface="Arial" pitchFamily="34" charset="0"/>
                  </a:rPr>
                  <a:t>avanço (função da potência e do acabamento superficial)</a:t>
                </a:r>
                <a:endParaRPr lang="pt-BR" sz="3200" dirty="0">
                  <a:latin typeface="Arial" pitchFamily="34" charset="0"/>
                  <a:cs typeface="Arial" pitchFamily="34" charset="0"/>
                </a:endParaRP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pt-BR" sz="3200" b="0" i="1" dirty="0">
                        <a:latin typeface="Cambria Math"/>
                        <a:cs typeface="Arial" pitchFamily="34" charset="0"/>
                      </a:rPr>
                      <m:t>𝑛</m:t>
                    </m:r>
                  </m:oMath>
                </a14:m>
                <a:r>
                  <a:rPr lang="pt-BR" sz="3200" dirty="0"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pt-BR" sz="3200" dirty="0" smtClean="0">
                    <a:latin typeface="Arial" pitchFamily="34" charset="0"/>
                    <a:cs typeface="Arial" pitchFamily="34" charset="0"/>
                  </a:rPr>
                  <a:t>rpm (função da velocidade de corte; ou seja, da relação ferramenta/peça e das limitações de rotações do torno)</a:t>
                </a:r>
              </a:p>
              <a:p>
                <a:pPr marL="400050" lvl="1" indent="0">
                  <a:buNone/>
                </a:pPr>
                <a:endParaRPr lang="pt-BR" sz="32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91264" cy="4525963"/>
              </a:xfrm>
              <a:blipFill rotWithShape="1">
                <a:blip r:embed="rId3"/>
                <a:stretch>
                  <a:fillRect l="-1250" t="-20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6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Tempos de corte de </a:t>
            </a:r>
            <a:r>
              <a:rPr lang="pt-BR" dirty="0" err="1" smtClean="0"/>
              <a:t>faceamento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229600" cy="518457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Torneamento transversal (</a:t>
                </a:r>
                <a:r>
                  <a:rPr lang="pt-BR" b="1" dirty="0" err="1" smtClean="0"/>
                  <a:t>faceamento</a:t>
                </a:r>
                <a:r>
                  <a:rPr lang="pt-BR" b="1" dirty="0" smtClean="0"/>
                  <a:t>, sangramento)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sz="2400" b="1" i="1" dirty="0">
                        <a:latin typeface="Cambria Math"/>
                        <a:cs typeface="Arial" pitchFamily="34" charset="0"/>
                      </a:rPr>
                      <m:t>𝑻𝒄</m:t>
                    </m:r>
                  </m:oMath>
                </a14:m>
                <a:r>
                  <a:rPr lang="pt-BR" sz="2400" b="1" i="1" dirty="0" smtClean="0">
                    <a:latin typeface="Cambria Math"/>
                    <a:cs typeface="Arial" pitchFamily="34" charset="0"/>
                  </a:rPr>
                  <a:t>=</a:t>
                </a:r>
                <a:r>
                  <a:rPr lang="pt-BR" sz="2400" dirty="0" smtClean="0">
                    <a:latin typeface="Cambria Math"/>
                    <a:cs typeface="Arial" pitchFamily="34" charset="0"/>
                  </a:rPr>
                  <a:t> Tempo de corte em </a:t>
                </a:r>
                <a:r>
                  <a:rPr lang="pt-BR" sz="2400" dirty="0" smtClean="0">
                    <a:solidFill>
                      <a:srgbClr val="C00000"/>
                    </a:solidFill>
                    <a:latin typeface="Cambria Math"/>
                    <a:cs typeface="Arial" pitchFamily="34" charset="0"/>
                  </a:rPr>
                  <a:t>min</a:t>
                </a:r>
                <a:endParaRPr lang="pt-BR" sz="2400" b="1" i="1" dirty="0" smtClean="0">
                  <a:solidFill>
                    <a:srgbClr val="C00000"/>
                  </a:solidFill>
                  <a:latin typeface="Cambria Math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sz="2400" b="1" i="1" dirty="0" smtClean="0">
                        <a:latin typeface="Cambria Math"/>
                        <a:cs typeface="Arial" pitchFamily="34" charset="0"/>
                      </a:rPr>
                      <m:t>𝒑</m:t>
                    </m:r>
                  </m:oMath>
                </a14:m>
                <a:r>
                  <a:rPr lang="pt-BR" sz="2400" dirty="0" smtClean="0">
                    <a:latin typeface="Cambria Math"/>
                    <a:cs typeface="Arial" pitchFamily="34" charset="0"/>
                  </a:rPr>
                  <a:t>= avanço transversal; ou seja, a penetração em </a:t>
                </a:r>
                <a:r>
                  <a:rPr lang="pt-BR" sz="2400" dirty="0" smtClean="0">
                    <a:solidFill>
                      <a:srgbClr val="C00000"/>
                    </a:solidFill>
                    <a:latin typeface="Cambria Math"/>
                    <a:cs typeface="Arial" pitchFamily="34" charset="0"/>
                  </a:rPr>
                  <a:t>mm/rot</a:t>
                </a:r>
                <a:r>
                  <a:rPr lang="pt-BR" sz="2400" dirty="0" smtClean="0">
                    <a:latin typeface="Cambria Math"/>
                    <a:cs typeface="Arial" pitchFamily="34" charset="0"/>
                  </a:rPr>
                  <a:t>.</a:t>
                </a:r>
                <a:endParaRPr lang="pt-BR" sz="2400" b="1" i="1" dirty="0" smtClean="0">
                  <a:latin typeface="Cambria Math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sz="2400" b="1" i="1" dirty="0" err="1">
                        <a:latin typeface="Cambria Math"/>
                        <a:cs typeface="Arial" pitchFamily="34" charset="0"/>
                      </a:rPr>
                      <m:t>𝒏</m:t>
                    </m:r>
                    <m:r>
                      <a:rPr lang="pt-BR" sz="2400" b="0" i="0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rotação em </a:t>
                </a:r>
                <a:r>
                  <a:rPr lang="pt-BR" sz="2400" dirty="0" smtClean="0">
                    <a:solidFill>
                      <a:srgbClr val="C00000"/>
                    </a:solidFill>
                  </a:rPr>
                  <a:t>rpm</a:t>
                </a:r>
              </a:p>
              <a:p>
                <a:pPr marL="0" indent="0">
                  <a:buNone/>
                </a:pPr>
                <a:r>
                  <a:rPr lang="pt-BR" sz="2400" dirty="0" err="1" smtClean="0">
                    <a:solidFill>
                      <a:srgbClr val="C00000"/>
                    </a:solidFill>
                  </a:rPr>
                  <a:t>Obs</a:t>
                </a:r>
                <a:r>
                  <a:rPr lang="pt-BR" sz="2400" dirty="0" smtClean="0">
                    <a:solidFill>
                      <a:srgbClr val="C00000"/>
                    </a:solidFill>
                  </a:rPr>
                  <a:t>: em máquinas CNC, é possível variar a rotação e manter </a:t>
                </a:r>
                <a:r>
                  <a:rPr lang="pt-BR" sz="2400" dirty="0" err="1" smtClean="0">
                    <a:solidFill>
                      <a:srgbClr val="C00000"/>
                    </a:solidFill>
                  </a:rPr>
                  <a:t>Vc</a:t>
                </a:r>
                <a:r>
                  <a:rPr lang="pt-BR" sz="2400" dirty="0" smtClean="0">
                    <a:solidFill>
                      <a:srgbClr val="C00000"/>
                    </a:solidFill>
                  </a:rPr>
                  <a:t> constante: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𝑇𝑐</m:t>
                    </m:r>
                    <m:r>
                      <a:rPr lang="pt-BR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/2</m:t>
                        </m:r>
                      </m:sub>
                      <m:sup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p>
                      <m:e>
                        <m:sSup>
                          <m:sSupPr>
                            <m:ctrlP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𝑉</m:t>
                            </m:r>
                            <m:r>
                              <a:rPr lang="pt-BR" sz="2400" b="0" i="1" baseline="-25000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</m:nary>
                  </m:oMath>
                </a14:m>
                <a:endParaRPr lang="pt-BR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229600" cy="5184576"/>
              </a:xfrm>
              <a:blipFill rotWithShape="1">
                <a:blip r:embed="rId2"/>
                <a:stretch>
                  <a:fillRect l="-1481" t="-18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26" y="1844824"/>
            <a:ext cx="64484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1717029" y="3645024"/>
                <a:ext cx="2343911" cy="5307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b="1" i="1" dirty="0" smtClean="0">
                        <a:latin typeface="Cambria Math"/>
                        <a:cs typeface="Arial" pitchFamily="34" charset="0"/>
                      </a:rPr>
                      <m:t>𝑻𝒄</m:t>
                    </m:r>
                    <m:r>
                      <a:rPr lang="pt-BR" b="1" i="1" dirty="0">
                        <a:latin typeface="Cambria Math"/>
                        <a:cs typeface="Arial" pitchFamily="34" charset="0"/>
                      </a:rPr>
                      <m:t> =</m:t>
                    </m:r>
                    <m:f>
                      <m:fPr>
                        <m:ctrlPr>
                          <a:rPr lang="pt-BR" b="1" i="1" dirty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pt-BR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𝒅</m:t>
                        </m:r>
                      </m:num>
                      <m:den>
                        <m:r>
                          <a:rPr lang="pt-BR" b="1" i="1" dirty="0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  <m:r>
                          <a:rPr lang="pt-BR" b="1" i="1" dirty="0" err="1">
                            <a:latin typeface="Cambria Math"/>
                            <a:cs typeface="Arial" pitchFamily="34" charset="0"/>
                          </a:rPr>
                          <m:t>𝑽</m:t>
                        </m:r>
                        <m:r>
                          <a:rPr lang="pt-BR" b="1" i="1" dirty="0" smtClean="0">
                            <a:latin typeface="Cambria Math"/>
                            <a:cs typeface="Arial" pitchFamily="34" charset="0"/>
                          </a:rPr>
                          <m:t>𝒂</m:t>
                        </m:r>
                      </m:den>
                    </m:f>
                    <m:r>
                      <a:rPr lang="pt-BR" b="1" i="1" dirty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pt-BR" b="1" i="1" dirty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pt-BR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𝒅</m:t>
                        </m:r>
                      </m:num>
                      <m:den>
                        <m:r>
                          <a:rPr lang="pt-BR" b="1" i="1" dirty="0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  <m:r>
                          <a:rPr lang="pt-BR" b="1" i="1" dirty="0" smtClean="0">
                            <a:latin typeface="Cambria Math"/>
                            <a:cs typeface="Arial" pitchFamily="34" charset="0"/>
                          </a:rPr>
                          <m:t>𝒑𝒏</m:t>
                        </m:r>
                      </m:den>
                    </m:f>
                    <m:r>
                      <a:rPr lang="pt-BR" b="1" i="1" dirty="0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pt-BR" b="1" dirty="0">
                    <a:latin typeface="Arial" pitchFamily="34" charset="0"/>
                    <a:cs typeface="Arial" pitchFamily="34" charset="0"/>
                  </a:rPr>
                  <a:t>(min)</a:t>
                </a:r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029" y="3645024"/>
                <a:ext cx="2343911" cy="530723"/>
              </a:xfrm>
              <a:prstGeom prst="rect">
                <a:avLst/>
              </a:prstGeom>
              <a:blipFill rotWithShape="1">
                <a:blip r:embed="rId4"/>
                <a:stretch>
                  <a:fillRect r="-2083" b="-57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4858066" y="3678291"/>
                <a:ext cx="2712602" cy="531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b="1" i="1" dirty="0" smtClean="0">
                        <a:latin typeface="Cambria Math"/>
                        <a:cs typeface="Arial" pitchFamily="34" charset="0"/>
                      </a:rPr>
                      <m:t>𝑻𝒄</m:t>
                    </m:r>
                    <m:r>
                      <a:rPr lang="pt-BR" b="1" i="1" dirty="0">
                        <a:latin typeface="Cambria Math"/>
                        <a:cs typeface="Arial" pitchFamily="34" charset="0"/>
                      </a:rPr>
                      <m:t> =</m:t>
                    </m:r>
                    <m:f>
                      <m:fPr>
                        <m:ctrlPr>
                          <a:rPr lang="pt-BR" b="1" i="1" dirty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pt-BR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pt-BR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𝑫</m:t>
                        </m:r>
                        <m:r>
                          <a:rPr lang="pt-BR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pt-BR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𝒅</m:t>
                        </m:r>
                        <m:r>
                          <a:rPr lang="pt-BR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a:rPr lang="pt-BR" b="1" i="1" dirty="0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  <m:r>
                          <a:rPr lang="pt-BR" b="1" i="1" dirty="0" err="1">
                            <a:latin typeface="Cambria Math"/>
                            <a:cs typeface="Arial" pitchFamily="34" charset="0"/>
                          </a:rPr>
                          <m:t>𝑽</m:t>
                        </m:r>
                        <m:r>
                          <a:rPr lang="pt-BR" b="1" i="1" dirty="0" smtClean="0">
                            <a:latin typeface="Cambria Math"/>
                            <a:cs typeface="Arial" pitchFamily="34" charset="0"/>
                          </a:rPr>
                          <m:t>𝒂</m:t>
                        </m:r>
                      </m:den>
                    </m:f>
                    <m:r>
                      <a:rPr lang="pt-BR" b="1" i="1" dirty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pt-BR" b="1" i="1" dirty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pt-BR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pt-BR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𝑫</m:t>
                        </m:r>
                        <m:r>
                          <a:rPr lang="pt-BR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pt-BR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𝒅</m:t>
                        </m:r>
                        <m:r>
                          <a:rPr lang="pt-BR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a:rPr lang="pt-BR" b="1" i="1" dirty="0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  <m:r>
                          <a:rPr lang="pt-BR" b="1" i="1" dirty="0" smtClean="0">
                            <a:latin typeface="Cambria Math"/>
                            <a:cs typeface="Arial" pitchFamily="34" charset="0"/>
                          </a:rPr>
                          <m:t>𝒑𝒏</m:t>
                        </m:r>
                      </m:den>
                    </m:f>
                    <m:r>
                      <a:rPr lang="pt-BR" b="1" i="1" dirty="0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pt-BR" b="1" dirty="0">
                    <a:latin typeface="Arial" pitchFamily="34" charset="0"/>
                    <a:cs typeface="Arial" pitchFamily="34" charset="0"/>
                  </a:rPr>
                  <a:t>(min)</a:t>
                </a:r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066" y="3678291"/>
                <a:ext cx="2712602" cy="531749"/>
              </a:xfrm>
              <a:prstGeom prst="rect">
                <a:avLst/>
              </a:prstGeom>
              <a:blipFill rotWithShape="1">
                <a:blip r:embed="rId5"/>
                <a:stretch>
                  <a:fillRect r="-1573" b="-454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67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latin typeface="Arial" pitchFamily="34" charset="0"/>
                <a:cs typeface="Arial" pitchFamily="34" charset="0"/>
              </a:rPr>
              <a:t>Determinação da RPM (n)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Dadas as características da usinagem, o objetivo inicial é determinar a rotação a ser utilizada. </a:t>
                </a:r>
              </a:p>
              <a:p>
                <a:endParaRPr lang="pt-BR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𝑛</m:t>
                      </m:r>
                      <m:r>
                        <a:rPr lang="pt-BR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𝑉𝑐</m:t>
                          </m:r>
                          <m:r>
                            <a:rPr lang="pt-BR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.1000</m:t>
                          </m:r>
                        </m:num>
                        <m:den>
                          <m:r>
                            <a:rPr lang="pt-BR" sz="32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pt-BR" sz="32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sz="3200" dirty="0">
                  <a:solidFill>
                    <a:srgbClr val="C00000"/>
                  </a:solidFill>
                </a:endParaRPr>
              </a:p>
              <a:p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n = frequência em rotações por minuto (</a:t>
                </a:r>
                <a:r>
                  <a:rPr lang="pt-BR" dirty="0" smtClean="0">
                    <a:solidFill>
                      <a:srgbClr val="FF0000"/>
                    </a:solidFill>
                  </a:rPr>
                  <a:t>RPM</a:t>
                </a:r>
                <a:r>
                  <a:rPr lang="pt-BR" dirty="0" smtClean="0"/>
                  <a:t>)</a:t>
                </a:r>
                <a:endParaRPr lang="pt-BR" sz="2800" dirty="0" smtClean="0"/>
              </a:p>
              <a:p>
                <a:pPr>
                  <a:buNone/>
                </a:pPr>
                <a:r>
                  <a:rPr lang="pt-BR" sz="2800" dirty="0" smtClean="0"/>
                  <a:t>d = diâmetro da peça (ou da ferramenta) em </a:t>
                </a:r>
                <a:r>
                  <a:rPr lang="pt-BR" sz="2800" dirty="0" smtClean="0">
                    <a:solidFill>
                      <a:srgbClr val="FF0000"/>
                    </a:solidFill>
                  </a:rPr>
                  <a:t>mm</a:t>
                </a:r>
              </a:p>
              <a:p>
                <a:pPr>
                  <a:buNone/>
                </a:pPr>
                <a:r>
                  <a:rPr lang="pt-BR" dirty="0" err="1" smtClean="0"/>
                  <a:t>Vc</a:t>
                </a:r>
                <a:r>
                  <a:rPr lang="pt-BR" dirty="0" smtClean="0"/>
                  <a:t> = velocidade de corte em </a:t>
                </a:r>
                <a:r>
                  <a:rPr lang="pt-BR" dirty="0" smtClean="0">
                    <a:solidFill>
                      <a:srgbClr val="FF0000"/>
                    </a:solidFill>
                  </a:rPr>
                  <a:t>m/min</a:t>
                </a:r>
                <a:endParaRPr lang="pt-BR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pt-BR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13" b="-14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419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Exercícios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428736"/>
            <a:ext cx="8530702" cy="4800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pt-BR" dirty="0" smtClean="0"/>
              <a:t>Determine a rotação que  deve ser empregada para desbastar, no torno, um tarugo de aço ABNT 1060 de 100 mm de diâmetro, usando uma ferramenta de aço rápido.</a:t>
            </a:r>
          </a:p>
          <a:p>
            <a:pPr marL="514350" indent="-514350">
              <a:buAutoNum type="arabicParenR"/>
            </a:pPr>
            <a:r>
              <a:rPr lang="pt-BR" dirty="0" smtClean="0"/>
              <a:t>Reconsidere a questão 1. Substitua a ferramenta por </a:t>
            </a:r>
            <a:r>
              <a:rPr lang="pt-BR" smtClean="0"/>
              <a:t>metal duro </a:t>
            </a:r>
            <a:r>
              <a:rPr lang="pt-BR" dirty="0" smtClean="0"/>
              <a:t>e determine a nova rotação ideal.</a:t>
            </a:r>
          </a:p>
          <a:p>
            <a:pPr marL="514350" indent="-514350">
              <a:buAutoNum type="arabicParenR"/>
            </a:pPr>
            <a:r>
              <a:rPr lang="pt-BR" dirty="0" smtClean="0"/>
              <a:t>Se a caixa de engrenagens do torno permite selecionar as velocidades (rotações): 20, 40, 70, 120, 180, 250, 350, 500 e 700 RPM, qual a ferramenta mais adequada para a executar a usinagem do material especificado (questão 1)? Por que?</a:t>
            </a:r>
          </a:p>
          <a:p>
            <a:pPr>
              <a:buNone/>
            </a:pPr>
            <a:endParaRPr lang="pt-BR" sz="2400" dirty="0" smtClean="0"/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8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da rotação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tornos tradicionais possuem certas quantidades fixas de rotação, selecionadas pela caixa de câmbio.</a:t>
            </a:r>
          </a:p>
          <a:p>
            <a:r>
              <a:rPr lang="pt-BR" dirty="0" smtClean="0"/>
              <a:t>Feito o cálculo, deve-se selecionar a rotação mais próxima da calculada.</a:t>
            </a:r>
          </a:p>
          <a:p>
            <a:r>
              <a:rPr lang="pt-BR" dirty="0" smtClean="0"/>
              <a:t>Máquinas mais modernas podem ter suas velocidades (rotações) regulada linearmente por variação de frequência do motor CA ou da corrente do motor CC.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941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3338</TotalTime>
  <Words>787</Words>
  <Application>Microsoft Office PowerPoint</Application>
  <PresentationFormat>Apresentação na tela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Velocidade de corte (Vc) no torneamento e em outras usinagens por rotação.</vt:lpstr>
      <vt:lpstr>Tabelas</vt:lpstr>
      <vt:lpstr>Velocidade de avanço (Va)</vt:lpstr>
      <vt:lpstr>Tempo de corte (Tc) Torneamento cilíndrico.</vt:lpstr>
      <vt:lpstr>Tempos de corte de faceamento</vt:lpstr>
      <vt:lpstr>Determinação da RPM (n)</vt:lpstr>
      <vt:lpstr>Exercícios</vt:lpstr>
      <vt:lpstr>Seleção da rotação</vt:lpstr>
      <vt:lpstr>Exercícios</vt:lpstr>
      <vt:lpstr>Exercícios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aos Processos de Fabricação</dc:title>
  <dc:creator>user</dc:creator>
  <cp:lastModifiedBy>Claudemir</cp:lastModifiedBy>
  <cp:revision>222</cp:revision>
  <dcterms:created xsi:type="dcterms:W3CDTF">2011-02-19T18:00:23Z</dcterms:created>
  <dcterms:modified xsi:type="dcterms:W3CDTF">2016-08-02T17:35:33Z</dcterms:modified>
</cp:coreProperties>
</file>